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2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19" Type="http://schemas.openxmlformats.org/officeDocument/2006/relationships/theme" Target="theme/theme1.xml" /><Relationship Id="rId18" Type="http://schemas.openxmlformats.org/officeDocument/2006/relationships/viewProps" Target="viewProps.xml" /><Relationship Id="rId17" Type="http://schemas.openxmlformats.org/officeDocument/2006/relationships/presProps" Target="presProps.xml" 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3" Target="../slideLayouts/slideLayout3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media/image1.tiff" Type="http://schemas.openxmlformats.org/officeDocument/2006/relationships/image" /><Relationship Id="rId5" Target="../theme/theme1.xml" Type="http://schemas.openxmlformats.org/officeDocument/2006/relationships/theme" /><Relationship Id="rId4" Target="../slideLayouts/slideLayout4.xml" Type="http://schemas.openxmlformats.org/officeDocument/2006/relationships/slideLayout" /><Relationship Id="rId9" Type="http://schemas.openxmlformats.org/officeDocument/2006/relationships/slideLayout" Target="../slideLayouts/slideLayout5.xml" /><Relationship Id="rId8" Type="http://schemas.openxmlformats.org/officeDocument/2006/relationships/slideLayout" Target="../slideLayouts/slideLayout8.xml" /><Relationship Id="rId7" Type="http://schemas.openxmlformats.org/officeDocument/2006/relationships/slideLayout" Target="../slideLayouts/slideLayout7.xml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accent1="accent1" accent2="accent2" accent3="accent3" accent4="accent4" accent5="accent5" accent6="accent6" bg1="dk1" bg2="dk2" folHlink="folHlink" hlink="hlink" tx1="lt1" tx2="lt2"/>
  <p:sldLayoutIdLst>
    <p:sldLayoutId id="2147483661" r:id="rId1"/>
    <p:sldLayoutId id="2147483662" r:id="rId2"/>
    <p:sldLayoutId id="2147483663" r:id="rId3"/>
    <p:sldLayoutId id="2147483664" r:id="rId4"/>
    <p:sldLayoutId id="2147483667" r:id="rId9"/>
    <p:sldLayoutId id="2147483666" r:id="rId8"/>
    <p:sldLayoutId id="2147483665" r:id="rId7"/>
  </p:sldLayoutIdLst>
  <p:hf ftr="0" hdr="0"/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b="0" i="0" kern="1200" sz="4400">
          <a:solidFill>
            <a:srgbClr val="404040"/>
          </a:solidFill>
          <a:latin charset="77" panose="020B0403030403020204" pitchFamily="34" typeface="Source Sans Pro Ligh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b="0" i="0" kern="1200" sz="2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24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20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1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1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aws.amazon.com/sagemaker/" TargetMode="External" /><Relationship Id="rId3" Type="http://schemas.openxmlformats.org/officeDocument/2006/relationships/hyperlink" Target="https://cloud.google.com/vertex-ai" TargetMode="External" /><Relationship Id="rId4" Type="http://schemas.openxmlformats.org/officeDocument/2006/relationships/hyperlink" Target="https://azure.microsoft.com/en-us/products/machine-learning" TargetMode="External" /><Relationship Id="rId5" Type="http://schemas.openxmlformats.org/officeDocument/2006/relationships/hyperlink" Target="https://github.com/ggerganov/LLaMA.cpp" TargetMode="External" /><Relationship Id="rId6" Type="http://schemas.openxmlformats.org/officeDocument/2006/relationships/hyperlink" Target="https://github.com/vllm-project/vllm" TargetMode="External" /><Relationship Id="rId7" Type="http://schemas.openxmlformats.org/officeDocument/2006/relationships/hyperlink" Target="https://oLLaMA.com" TargetMode="Externa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ai.meta.com/blog/meta-LLaMA-3/" TargetMode="External" /><Relationship Id="rId3" Type="http://schemas.openxmlformats.org/officeDocument/2006/relationships/hyperlink" Target="https://explodingtopics.com/blog/gpt-parameters" TargetMode="External" /><Relationship Id="rId4" Type="http://schemas.openxmlformats.org/officeDocument/2006/relationships/hyperlink" Target="https://openai.com/index/hello-gpt-4o" TargetMode="External" /><Relationship Id="rId5" Type="http://schemas.openxmlformats.org/officeDocument/2006/relationships/hyperlink" Target="https://www.anthropic.com/news/claude-3-5-sonnet" TargetMode="External" /><Relationship Id="rId6" Type="http://schemas.openxmlformats.org/officeDocument/2006/relationships/hyperlink" Target="https://blog.google/technology/ai/google-gemini-ai/" TargetMode="External" /><Relationship Id="rId7" Type="http://schemas.openxmlformats.org/officeDocument/2006/relationships/hyperlink" Target="https://huggingface.co/spaces/HuggingFaceH4/open_llm_leaderboard" TargetMode="External" /><Relationship Id="rId8" Type="http://schemas.openxmlformats.org/officeDocument/2006/relationships/hyperlink" Target="https://openai.com/index/gpt-4-research" TargetMode="External" /><Relationship Id="rId9" Type="http://schemas.openxmlformats.org/officeDocument/2006/relationships/hyperlink" Target="https://mistral.ai/news/mixtral-of-experts" TargetMode="External" /><Relationship Id="rId10" Type="http://schemas.openxmlformats.org/officeDocument/2006/relationships/hyperlink" Target="https://explodingtopics.com/blog/gpt-parameters" TargetMode="External" /><Relationship Id="rId11" Type="http://schemas.openxmlformats.org/officeDocument/2006/relationships/hyperlink" Target="https://www.unesco.org/en/artificial-intelligence/recommendation-ethics" TargetMode="Externa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Modelos de IA: LLaMA 3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Daniel Canessa Valverde</a:t>
            </a:r>
            <a:br/>
            <a:r>
              <a:rPr/>
              <a:t>Stephanie Delgado Brenes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Aplicaciones y casos de uso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/>
            <a:r>
              <a:rPr/>
              <a:t>Asistencia conversacional</a:t>
            </a:r>
          </a:p>
          <a:p>
            <a:pPr lvl="0"/>
            <a:r>
              <a:rPr/>
              <a:t>Genera textos coherentes</a:t>
            </a:r>
          </a:p>
          <a:p>
            <a:pPr lvl="0"/>
            <a:r>
              <a:rPr/>
              <a:t>Generación de código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Integraciones en productos reales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7000"/>
                <a:gridCol w="37084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Producto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Descripción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Hugging Face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Inferencia directa.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Ollama y LM Studio: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Correr LLMs sin conexión a la nube.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LangChain y LlamaIndex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Integraciones para agentes y apps conversacionales.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Meta AI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Experiencias sociales y plataformas como WhatsApp, Instagram y Messenger.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Ecosistema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Versatilidad de despliegue:</a:t>
            </a:r>
          </a:p>
          <a:p>
            <a:pPr lvl="1"/>
            <a:r>
              <a:rPr/>
              <a:t>LLaMA puede ejecutarse en una amplia variedad de plataformas, desde laptops y servidores hasta dispositivos edge y cloud pública.</a:t>
            </a:r>
          </a:p>
          <a:p>
            <a:pPr lvl="0"/>
            <a:r>
              <a:rPr b="1"/>
              <a:t>Local:</a:t>
            </a:r>
          </a:p>
          <a:p>
            <a:pPr lvl="1"/>
            <a:r>
              <a:rPr/>
              <a:t>PC, Mac, servidores (con o sin GPU).</a:t>
            </a:r>
          </a:p>
          <a:p>
            <a:pPr lvl="1"/>
            <a:r>
              <a:rPr/>
              <a:t>Raspberry Pi y dispositivos ARM.</a:t>
            </a:r>
          </a:p>
          <a:p>
            <a:pPr lvl="1"/>
            <a:r>
              <a:rPr/>
              <a:t>Móviles Android (experimental).</a:t>
            </a:r>
          </a:p>
          <a:p>
            <a:pPr lvl="0"/>
            <a:r>
              <a:rPr b="1"/>
              <a:t>Cloud y servicios gestionados:</a:t>
            </a:r>
          </a:p>
          <a:p>
            <a:pPr lvl="1"/>
            <a:r>
              <a:rPr>
                <a:hlinkClick r:id="rId2"/>
              </a:rPr>
              <a:t>AWS SageMaker</a:t>
            </a:r>
          </a:p>
          <a:p>
            <a:pPr lvl="1"/>
            <a:r>
              <a:rPr>
                <a:hlinkClick r:id="rId3"/>
              </a:rPr>
              <a:t>Google Vertex AI</a:t>
            </a:r>
          </a:p>
          <a:p>
            <a:pPr lvl="1"/>
            <a:r>
              <a:rPr>
                <a:hlinkClick r:id="rId4"/>
              </a:rPr>
              <a:t>Azure Machine Learning</a:t>
            </a:r>
          </a:p>
          <a:p>
            <a:pPr lvl="0"/>
            <a:r>
              <a:rPr b="1"/>
              <a:t>Contenedores y MLOps:</a:t>
            </a:r>
          </a:p>
          <a:p>
            <a:pPr lvl="1"/>
            <a:r>
              <a:rPr/>
              <a:t>Fácil integración en pipelines de CI/CD mediante Docker y Kubernetes.</a:t>
            </a:r>
          </a:p>
          <a:p>
            <a:pPr lvl="0"/>
            <a:r>
              <a:rPr b="1"/>
              <a:t>Frameworks de soporte:</a:t>
            </a:r>
          </a:p>
          <a:p>
            <a:pPr lvl="1"/>
            <a:r>
              <a:rPr>
                <a:hlinkClick r:id="rId5"/>
              </a:rPr>
              <a:t>LLaMA.cpp</a:t>
            </a:r>
            <a:r>
              <a:rPr/>
              <a:t>: inferencia eficiente en CPU/edge/móvil</a:t>
            </a:r>
          </a:p>
          <a:p>
            <a:pPr lvl="1"/>
            <a:r>
              <a:rPr>
                <a:hlinkClick r:id="rId6"/>
              </a:rPr>
              <a:t>vLLM</a:t>
            </a:r>
            <a:r>
              <a:rPr/>
              <a:t>: inferencia ultra-rápida en GPU</a:t>
            </a:r>
          </a:p>
          <a:p>
            <a:pPr lvl="1"/>
            <a:r>
              <a:rPr>
                <a:hlinkClick r:id="rId7"/>
              </a:rPr>
              <a:t>OLLaMA</a:t>
            </a:r>
            <a:r>
              <a:rPr/>
              <a:t>: despliegue y manejo fácil de modelos en local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Limitaciones y desafíos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Ética y seguridad</a:t>
            </a:r>
          </a:p>
          <a:p>
            <a:pPr lvl="0" indent="0" marL="0">
              <a:buNone/>
            </a:pPr>
            <a:r>
              <a:rPr/>
              <a:t>Los LLMs tienen un gran poder de generación y automatización, pero no tienen conciencia, intención ni comprensión moral.</a:t>
            </a:r>
          </a:p>
          <a:p>
            <a:pPr lvl="0"/>
            <a:r>
              <a:rPr b="1"/>
              <a:t>Riesgos éticos</a:t>
            </a:r>
          </a:p>
          <a:p>
            <a:pPr lvl="1"/>
            <a:r>
              <a:rPr/>
              <a:t>Reproducción de sesgos sociales</a:t>
            </a:r>
          </a:p>
          <a:p>
            <a:pPr lvl="1"/>
            <a:r>
              <a:rPr/>
              <a:t>Desinformación</a:t>
            </a:r>
          </a:p>
          <a:p>
            <a:pPr lvl="1"/>
            <a:r>
              <a:rPr/>
              <a:t>Falta de transparencia</a:t>
            </a:r>
          </a:p>
          <a:p>
            <a:pPr lvl="1"/>
            <a:r>
              <a:rPr/>
              <a:t>Supresión o amplificación ideológica</a:t>
            </a:r>
          </a:p>
          <a:p>
            <a:pPr lvl="0"/>
            <a:r>
              <a:rPr b="1"/>
              <a:t>Seguridad</a:t>
            </a:r>
          </a:p>
          <a:p>
            <a:pPr lvl="1"/>
            <a:r>
              <a:rPr/>
              <a:t>Alucinaciones</a:t>
            </a:r>
          </a:p>
          <a:p>
            <a:pPr lvl="1"/>
            <a:r>
              <a:rPr/>
              <a:t>Manipulación</a:t>
            </a:r>
          </a:p>
          <a:p>
            <a:pPr lvl="1"/>
            <a:r>
              <a:rPr/>
              <a:t>Generación de contenido dañino</a:t>
            </a:r>
          </a:p>
          <a:p>
            <a:pPr lvl="1"/>
            <a:r>
              <a:rPr/>
              <a:t>Fugas de datos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Tendencias y futuro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Tendencias actuales de LLaMA</a:t>
            </a:r>
          </a:p>
          <a:p>
            <a:pPr lvl="0"/>
            <a:r>
              <a:rPr b="1"/>
              <a:t>LLaMA 3.1 (2024):</a:t>
            </a:r>
          </a:p>
          <a:p>
            <a:pPr lvl="1"/>
            <a:r>
              <a:rPr/>
              <a:t>Modelos de hasta 405B parámetros, ventana de contexto de 128k tokens.</a:t>
            </a:r>
          </a:p>
          <a:p>
            <a:pPr lvl="1"/>
            <a:r>
              <a:rPr/>
              <a:t>Solo texto. Enfoque en rendimiento, multilingüismo y open source.</a:t>
            </a:r>
          </a:p>
          <a:p>
            <a:pPr lvl="0"/>
            <a:r>
              <a:rPr b="1"/>
              <a:t>LLaMA 3.2 (2024):</a:t>
            </a:r>
          </a:p>
          <a:p>
            <a:pPr lvl="1"/>
            <a:r>
              <a:rPr/>
              <a:t>Modelos de 1B, 3B, 11B, 90B parámetros. Ventana de contexto de 128k tokens.</a:t>
            </a:r>
          </a:p>
          <a:p>
            <a:pPr lvl="1"/>
            <a:r>
              <a:rPr b="1"/>
              <a:t>Primera versión multimodal:</a:t>
            </a:r>
            <a:r>
              <a:rPr/>
              <a:t> modelos especializados en texto y modelos con capacidades de visión (texto + imagen).</a:t>
            </a:r>
          </a:p>
          <a:p>
            <a:pPr lvl="1"/>
            <a:r>
              <a:rPr/>
              <a:t>Incluye variantes ligeras para dispositivos edge (1B, 3B) y modelos grandes para cloud (11B, 90B).</a:t>
            </a:r>
          </a:p>
          <a:p>
            <a:pPr lvl="0"/>
            <a:r>
              <a:rPr b="1"/>
              <a:t>LLaMA 3.3 (2024):</a:t>
            </a:r>
          </a:p>
          <a:p>
            <a:pPr lvl="1"/>
            <a:r>
              <a:rPr/>
              <a:t>Modelo de 70B parámetros, 128k tokens.</a:t>
            </a:r>
          </a:p>
          <a:p>
            <a:pPr lvl="1"/>
            <a:r>
              <a:rPr/>
              <a:t>Enfoque instruccional: mejoras en razonamiento, tareas de programación y multilingüismo.</a:t>
            </a:r>
          </a:p>
          <a:p>
            <a:pPr lvl="1"/>
            <a:r>
              <a:rPr/>
              <a:t>No es multimodal, pero optimizado para rendimiento en tareas complejas.</a:t>
            </a:r>
          </a:p>
          <a:p>
            <a:pPr lvl="0"/>
            <a:r>
              <a:rPr b="1"/>
              <a:t>LLaMA 4 (2025):</a:t>
            </a:r>
          </a:p>
          <a:p>
            <a:pPr lvl="1"/>
            <a:r>
              <a:rPr/>
              <a:t>Modelos “Scout” y “Maverick”: 17B parámetros activos, hasta 400B totales (Mixture-of-Experts).</a:t>
            </a:r>
          </a:p>
          <a:p>
            <a:pPr lvl="1"/>
            <a:r>
              <a:rPr/>
              <a:t>Ventana de contexto de hasta </a:t>
            </a:r>
            <a:r>
              <a:rPr b="1"/>
              <a:t>10 millones de tokens</a:t>
            </a:r>
            <a:r>
              <a:rPr/>
              <a:t>.</a:t>
            </a:r>
          </a:p>
          <a:p>
            <a:pPr lvl="1"/>
            <a:r>
              <a:rPr b="1"/>
              <a:t>Multimodal nativo:</a:t>
            </a:r>
            <a:r>
              <a:rPr/>
              <a:t> arquitectura optimizada para fusionar modalidades.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Futuro:</a:t>
            </a:r>
          </a:p>
          <a:p>
            <a:pPr lvl="0"/>
            <a:r>
              <a:rPr b="1"/>
              <a:t>Modelos aún más grandes y eficientes</a:t>
            </a:r>
            <a:r>
              <a:rPr/>
              <a:t> (por ejemplo, LLaMA 4 Behemoth en desarrollo).</a:t>
            </a:r>
          </a:p>
          <a:p>
            <a:pPr lvl="0"/>
            <a:r>
              <a:rPr b="1"/>
              <a:t>Multimodalidad avanzada:</a:t>
            </a:r>
            <a:r>
              <a:rPr/>
              <a:t> integración de audio, video y otras modalidades junto a texto e imagen.</a:t>
            </a:r>
          </a:p>
          <a:p>
            <a:pPr lvl="0"/>
            <a:r>
              <a:rPr b="1"/>
              <a:t>Ventanas de contexto ultra-largas:</a:t>
            </a:r>
            <a:r>
              <a:rPr/>
              <a:t> millones de tokens, memoria dinámica y mejores técnicas de manejo de contexto relevante.</a:t>
            </a:r>
          </a:p>
          <a:p>
            <a:pPr lvl="0"/>
            <a:r>
              <a:rPr b="1"/>
              <a:t>Personalización y fine-tuning local</a:t>
            </a:r>
            <a:r>
              <a:rPr/>
              <a:t>: métodos más fáciles y económicos para adaptar los modelos a tareas o dominios específicos.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Conclusiones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LLaMA 3 es señal del futuro</a:t>
            </a:r>
          </a:p>
          <a:p>
            <a:pPr lvl="0"/>
            <a:r>
              <a:rPr/>
              <a:t>Reflexión ética profunda</a:t>
            </a:r>
          </a:p>
          <a:p>
            <a:pPr lvl="0"/>
            <a:r>
              <a:rPr/>
              <a:t>Soberanía tecnológica</a:t>
            </a:r>
          </a:p>
          <a:p>
            <a:pPr lvl="0"/>
            <a:r>
              <a:rPr/>
              <a:t>Impulsa el crecimiento digital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Fuentes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>
                <a:hlinkClick r:id="rId2"/>
              </a:rPr>
              <a:t>Meta AI Blog</a:t>
            </a:r>
          </a:p>
          <a:p>
            <a:pPr lvl="0"/>
            <a:r>
              <a:rPr>
                <a:hlinkClick r:id="rId3"/>
              </a:rPr>
              <a:t>Number of Parameters in GPT-4</a:t>
            </a:r>
          </a:p>
          <a:p>
            <a:pPr lvl="0"/>
            <a:r>
              <a:rPr>
                <a:hlinkClick r:id="rId4"/>
              </a:rPr>
              <a:t>OpenAI Hello GPT‑4o</a:t>
            </a:r>
          </a:p>
          <a:p>
            <a:pPr lvl="0"/>
            <a:r>
              <a:rPr>
                <a:hlinkClick r:id="rId5"/>
              </a:rPr>
              <a:t>Anthropic Claude 3.5 Sonnet</a:t>
            </a:r>
          </a:p>
          <a:p>
            <a:pPr lvl="0"/>
            <a:r>
              <a:rPr>
                <a:hlinkClick r:id="rId6"/>
              </a:rPr>
              <a:t>Google Gemini AI</a:t>
            </a:r>
          </a:p>
          <a:p>
            <a:pPr lvl="0"/>
            <a:r>
              <a:rPr>
                <a:hlinkClick r:id="rId7"/>
              </a:rPr>
              <a:t>Hugging Face Open LLM Leaderboard</a:t>
            </a:r>
          </a:p>
          <a:p>
            <a:pPr lvl="0"/>
            <a:r>
              <a:rPr>
                <a:hlinkClick r:id="rId8"/>
              </a:rPr>
              <a:t>OpenAI – GPT-4 Technical Report</a:t>
            </a:r>
          </a:p>
          <a:p>
            <a:pPr lvl="0"/>
            <a:r>
              <a:rPr>
                <a:hlinkClick r:id="rId9"/>
              </a:rPr>
              <a:t>Mistral AI – Mixtral of Experts</a:t>
            </a:r>
          </a:p>
          <a:p>
            <a:pPr lvl="0"/>
            <a:r>
              <a:rPr>
                <a:hlinkClick r:id="rId10"/>
              </a:rPr>
              <a:t>Exploding Topics – GPT Parameters</a:t>
            </a:r>
          </a:p>
          <a:p>
            <a:pPr lvl="0"/>
            <a:r>
              <a:rPr>
                <a:hlinkClick r:id="rId11"/>
              </a:rPr>
              <a:t>UNESCO – Ethics of Artificial Intelligence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457200" marL="457200">
              <a:buAutoNum type="arabicPeriod"/>
            </a:pPr>
            <a:r>
              <a:rPr/>
              <a:t>Introducción a los LLMs</a:t>
            </a:r>
          </a:p>
          <a:p>
            <a:pPr lvl="0" indent="-457200" marL="457200">
              <a:buAutoNum type="arabicPeriod"/>
            </a:pPr>
            <a:r>
              <a:rPr/>
              <a:t>Definir LLaMA 3</a:t>
            </a:r>
          </a:p>
          <a:p>
            <a:pPr lvl="0" indent="-457200" marL="457200">
              <a:buAutoNum type="arabicPeriod"/>
            </a:pPr>
            <a:r>
              <a:rPr/>
              <a:t>Arquitectura y capacidades técnicas</a:t>
            </a:r>
          </a:p>
          <a:p>
            <a:pPr lvl="0" indent="-457200" marL="457200">
              <a:buAutoNum type="arabicPeriod"/>
            </a:pPr>
            <a:r>
              <a:rPr/>
              <a:t>Rendimiento y benchmarks</a:t>
            </a:r>
          </a:p>
          <a:p>
            <a:pPr lvl="0" indent="-457200" marL="457200">
              <a:buAutoNum type="arabicPeriod"/>
            </a:pPr>
            <a:r>
              <a:rPr/>
              <a:t>Aplicaciones y casos de uso</a:t>
            </a:r>
          </a:p>
          <a:p>
            <a:pPr lvl="0" indent="-457200" marL="457200">
              <a:buAutoNum type="arabicPeriod"/>
            </a:pPr>
            <a:r>
              <a:rPr/>
              <a:t>Ecosistema</a:t>
            </a:r>
          </a:p>
          <a:p>
            <a:pPr lvl="0" indent="-457200" marL="457200">
              <a:buAutoNum type="arabicPeriod"/>
            </a:pPr>
            <a:r>
              <a:rPr/>
              <a:t>Limitaciones y desafíos</a:t>
            </a:r>
          </a:p>
          <a:p>
            <a:pPr lvl="0" indent="-457200" marL="457200">
              <a:buAutoNum type="arabicPeriod"/>
            </a:pPr>
            <a:r>
              <a:rPr/>
              <a:t>Tendencias y futuro</a:t>
            </a:r>
          </a:p>
          <a:p>
            <a:pPr lvl="0" indent="-457200" marL="457200">
              <a:buAutoNum type="arabicPeriod"/>
            </a:pPr>
            <a:r>
              <a:rPr/>
              <a:t>Conclusiones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Introducción al contexto de LLMs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Evolución de los modelos de lenguaje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900"/>
                <a:gridCol w="838200"/>
                <a:gridCol w="1231900"/>
                <a:gridCol w="838200"/>
                <a:gridCol w="469900"/>
                <a:gridCol w="12700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Arquitectura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Calidad y selección de datos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Acceso al 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Licencia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Comunidad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GPT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Transformer estándar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Grandes cantidades pero opacos.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Cerrado, solo vía API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Propietaria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Limitada por restricciones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LLaMA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Transformer optimizado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Datos filtrados y de alta calidad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Descargable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Abierta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Activa, con proyectos derivados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Nota: La transición de GPT a LLaMA representa un cambio clave: - De modelos cerrados, costosos y centralizados - A modelos eficientes, abiertos y adaptables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¿Qué es LLaMA 3?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/>
            <a:r>
              <a:rPr/>
              <a:t>Es un modelo de lenguaje grande (LLM) lanzado por Meta en abril de 2024.</a:t>
            </a:r>
          </a:p>
          <a:p>
            <a:pPr lvl="0"/>
            <a:r>
              <a:rPr/>
              <a:t>Diseñado para tareas avanzadas de procesamiento de lenguaje natural (como comprensión, generación y razonamiento sobre texto).</a:t>
            </a:r>
          </a:p>
          <a:p>
            <a:pPr lvl="0"/>
            <a:r>
              <a:rPr/>
              <a:t>Es open source: pesos y documentación públicos, promoviendo el acceso comunitario (el modelo se puede descargar, modificar y usar).</a:t>
            </a:r>
          </a:p>
          <a:p>
            <a:pPr lvl="0"/>
            <a:r>
              <a:rPr/>
              <a:t>LLaMA 3 fue entrenado con más de 15 billones de tokens basados datasets de: common crawl, wikipedia, libros de dominio público, papers científicos y repositorios open source.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Versiones de LLaMA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0700"/>
                <a:gridCol w="279400"/>
                <a:gridCol w="812800"/>
                <a:gridCol w="774700"/>
                <a:gridCol w="1092200"/>
                <a:gridCol w="16256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Modelo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Año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Parámetros (máx.)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Tokens (contexto)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Licencia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Enfoque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LLaMA 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2023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65B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2,048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Investigación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Democratización inicial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LLaMA 2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2023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70B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4,096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Open source (comercial)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Comunidad, uso comercial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LLaMA 3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2024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8B, 70B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8,192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Open source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Acceso abierto, competitividad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LLaMA 3.1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2024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8B, 70B, 405B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128,000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Open source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Máxima capacidad, contexto largo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Nota:</a:t>
            </a:r>
          </a:p>
          <a:p>
            <a:pPr lvl="0"/>
            <a:r>
              <a:rPr/>
              <a:t>128K tokens es similar a 90000 palabras, mientras que 8192 a 6000 palabras.</a:t>
            </a:r>
          </a:p>
          <a:p>
            <a:pPr lvl="0"/>
            <a:r>
              <a:rPr/>
              <a:t>Se estima que GPT4 tiene 1.7 trillones de parámetros (aproximadamente 4 veces más que LLaMA 3.1).</a:t>
            </a:r>
          </a:p>
          <a:p>
            <a:pPr lvl="0" indent="0" marL="0">
              <a:buNone/>
            </a:pPr>
            <a:r>
              <a:rPr b="1"/>
              <a:t>Objetivos y filosofía</a:t>
            </a:r>
          </a:p>
          <a:p>
            <a:pPr lvl="0"/>
            <a:r>
              <a:rPr/>
              <a:t>Acceso abierto y documentación pública.</a:t>
            </a:r>
          </a:p>
          <a:p>
            <a:pPr lvl="0"/>
            <a:r>
              <a:rPr/>
              <a:t>Democratización de la IA.</a:t>
            </a:r>
          </a:p>
          <a:p>
            <a:pPr lvl="0"/>
            <a:r>
              <a:rPr/>
              <a:t>Transparencia y ética en el desarrollo de inteligencia artificial.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Arquitectura y capacidades técnicas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Parámetros y tamaños de modelo</a:t>
            </a:r>
          </a:p>
          <a:p>
            <a:pPr lvl="0" indent="0" marL="0">
              <a:buNone/>
            </a:pPr>
            <a:r>
              <a:rPr/>
              <a:t>LLaMA 3 se lanzó inicialmente en dos variantes: - </a:t>
            </a:r>
            <a:r>
              <a:rPr b="1"/>
              <a:t>LLaMA 3 8B</a:t>
            </a:r>
            <a:r>
              <a:rPr/>
              <a:t> - Eficiencia en hardware limitado - 8 mil millones de parámetros - Utiliza un tamaño aproximado de 16 GB</a:t>
            </a:r>
          </a:p>
          <a:p>
            <a:pPr lvl="0"/>
            <a:r>
              <a:rPr b="1"/>
              <a:t>LLaMA 3 70B</a:t>
            </a:r>
          </a:p>
          <a:p>
            <a:pPr lvl="1"/>
            <a:r>
              <a:rPr/>
              <a:t>Máximo rendimientos y capacidad</a:t>
            </a:r>
          </a:p>
          <a:p>
            <a:pPr lvl="1"/>
            <a:r>
              <a:rPr/>
              <a:t>70 mil millones de parámetros</a:t>
            </a:r>
          </a:p>
          <a:p>
            <a:pPr lvl="1"/>
            <a:r>
              <a:rPr/>
              <a:t>Utiliza un tamaño aproximado de 140 GB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Proceso de entrenamiento</a:t>
            </a:r>
          </a:p>
          <a:p>
            <a:pPr lvl="0"/>
            <a:r>
              <a:rPr b="1"/>
              <a:t>Datos de entrenamiento</a:t>
            </a:r>
          </a:p>
          <a:p>
            <a:pPr lvl="1"/>
            <a:r>
              <a:rPr/>
              <a:t>LLaMA 3 fue entrenado con un dataset de aproximadamente 15 billones (15T) de tokens.</a:t>
            </a:r>
          </a:p>
          <a:p>
            <a:pPr lvl="0"/>
            <a:r>
              <a:rPr b="1"/>
              <a:t>Cómputo</a:t>
            </a:r>
          </a:p>
          <a:p>
            <a:pPr lvl="1"/>
            <a:r>
              <a:rPr/>
              <a:t>El entrenamiento se realizó usando clusters de GPU de alto rendimiento, incluyendo NVIDIA H100 en infraestructura interna de Meta.</a:t>
            </a:r>
          </a:p>
          <a:p>
            <a:pPr lvl="0"/>
            <a:r>
              <a:rPr b="1"/>
              <a:t>Alineamiento</a:t>
            </a:r>
          </a:p>
          <a:p>
            <a:pPr lvl="1"/>
            <a:r>
              <a:rPr/>
              <a:t>El modelo Instruct (chat) es más útil para tareas conversacionales y muestra avances en seguridad y control.</a:t>
            </a:r>
          </a:p>
          <a:p>
            <a:pPr lvl="1"/>
            <a:r>
              <a:rPr/>
              <a:t>Se aplican técnicas de alignment tuning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Rendimiento y benchmarks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Métricas utilizadas para comparar LLMs:</a:t>
            </a:r>
          </a:p>
          <a:p>
            <a:pPr lvl="0"/>
            <a:r>
              <a:rPr b="1"/>
              <a:t>MMLU (Massive Multitask Language Understanding)</a:t>
            </a:r>
          </a:p>
          <a:p>
            <a:pPr lvl="1"/>
            <a:r>
              <a:rPr/>
              <a:t>Evalúa razonamiento multitarea (ciencias, humanidades, matemáticas, etc.).</a:t>
            </a:r>
          </a:p>
          <a:p>
            <a:pPr lvl="1"/>
            <a:r>
              <a:rPr/>
              <a:t>Estándar para comparar LLMs.</a:t>
            </a:r>
          </a:p>
          <a:p>
            <a:pPr lvl="0"/>
            <a:r>
              <a:rPr b="1"/>
              <a:t>GPQA (General Knowledge Questions Advanced)</a:t>
            </a:r>
          </a:p>
          <a:p>
            <a:pPr lvl="1"/>
            <a:r>
              <a:rPr/>
              <a:t>Mide la habilidad del modelo para responder correctamente preguntas avanzadas de conocimiento general.</a:t>
            </a:r>
          </a:p>
          <a:p>
            <a:pPr lvl="0"/>
            <a:r>
              <a:rPr b="1"/>
              <a:t>HumanEval</a:t>
            </a:r>
          </a:p>
          <a:p>
            <a:pPr lvl="1"/>
            <a:r>
              <a:rPr/>
              <a:t>Benchmark de referencia para tareas de programación y generación automática de código.</a:t>
            </a:r>
          </a:p>
          <a:p>
            <a:pPr lvl="0"/>
            <a:r>
              <a:rPr b="1"/>
              <a:t>MGSM (Multilingual Grade School Math)</a:t>
            </a:r>
          </a:p>
          <a:p>
            <a:pPr lvl="1"/>
            <a:r>
              <a:rPr/>
              <a:t>Mide competencia matemática básica y habilidades multilingües.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Benchmark sobre distintos LLMs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3568700" y="203200"/>
          <a:ext cx="5105400" cy="4381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4600"/>
                <a:gridCol w="1016000"/>
                <a:gridCol w="584200"/>
                <a:gridCol w="1092200"/>
                <a:gridCol w="1168400"/>
              </a:tblGrid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Benchmark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LLaMA 3.1 400B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GPT-4o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Claude 3 Opus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Gemini Pro 1.5</a:t>
                      </a: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MMLU (%)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83.7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88.7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86.8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81.9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GPQA (%)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24.6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53.6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50.4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35.7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HumanEval (%)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84.1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90.2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84.9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67.0</a:t>
                      </a:r>
                    </a:p>
                  </a:txBody>
                </a:tc>
              </a:tr>
              <a:tr h="0"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MGSM (%)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79.0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90.5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/>
                        <a:t>88.5</a:t>
                      </a:r>
                    </a:p>
                  </a:txBody>
                </a:tc>
                <a:tc>
                  <a:txBody>
                    <a:bodyPr/>
                    <a:lstStyle/>
                    <a:p>
                      <a:pPr lvl="0" indent="0" marL="0">
                        <a:buNone/>
                      </a:pPr>
                      <a:r>
                        <a:rPr b="1"/>
                        <a:t>74.5</a:t>
                      </a:r>
                    </a:p>
                  </a:txBody>
                </a:tc>
              </a:tr>
            </a:tbl>
          </a:graphicData>
        </a:graphic>
      </p:graphicFrame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 i="1"/>
              <a:t>Fuentes: Meta AI Blog, OpenAI Hello GPT‑4o, Anthropic Claude 3, Google Gemini Pro, Hugging Face Leaderboard - Julio 2024.</a:t>
            </a:r>
          </a:p>
          <a:p>
            <a:pPr lvl="0" indent="0" marL="0">
              <a:buNone/>
            </a:pPr>
            <a:r>
              <a:rPr b="1"/>
              <a:t>Nota</a:t>
            </a:r>
            <a:r>
              <a:rPr/>
              <a:t>: LLaMA 3.1 supera a modelos open source previos y queda cerca de los modelos comerciales, pero todavía detrás de GPT‑4o y Claude 3 en varias pruebas.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Modelos de IA: LLaMA 3</dc:title>
  <dc:creator>Daniel Canessa Valverde; Stephanie Delgado Brenes</dc:creator>
  <cp:keywords/>
  <dcterms:created xsi:type="dcterms:W3CDTF">2025-07-27T01:46:55Z</dcterms:created>
  <dcterms:modified xsi:type="dcterms:W3CDTF">2025-07-27T01:46:55Z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toc-title">
    <vt:lpwstr>Table of contents</vt:lpwstr>
  </property>
</Properties>
</file>